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8" r:id="rId5"/>
    <p:sldId id="264" r:id="rId6"/>
    <p:sldId id="265" r:id="rId7"/>
    <p:sldId id="266" r:id="rId8"/>
    <p:sldId id="269" r:id="rId9"/>
    <p:sldId id="270" r:id="rId10"/>
    <p:sldId id="263" r:id="rId1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978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D45CC5-9BCB-491A-96D7-F43DE8DDEC6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0" y="18288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3F1F6E4-66E9-46C5-BCFB-6B1B7AC00A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232" y="585996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cs typeface="Times New Roman" panose="02020603050405020304" pitchFamily="18" charset="0"/>
              </a:rPr>
              <a:t>Тема: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«Разработка </a:t>
            </a: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средства передвижения, адаптированного к городским условиям для людей с ограниченными возможностями на базе </a:t>
            </a:r>
            <a:r>
              <a:rPr lang="ru-RU" sz="2400" b="1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гироскутера</a:t>
            </a:r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16496" y="2348880"/>
            <a:ext cx="8915400" cy="4046964"/>
          </a:xfrm>
          <a:prstGeom prst="rect">
            <a:avLst/>
          </a:prstGeom>
        </p:spPr>
        <p:txBody>
          <a:bodyPr vert="horz" anchor="t" anchorCtr="0">
            <a:normAutofit fontScale="92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200" b="1" dirty="0" smtClean="0">
                <a:latin typeface="+mn-lt"/>
                <a:cs typeface="Times New Roman" panose="02020603050405020304" pitchFamily="18" charset="0"/>
              </a:rPr>
              <a:t>Актуальность</a:t>
            </a:r>
            <a:r>
              <a:rPr lang="ru-RU" sz="2100" b="1" dirty="0" smtClean="0">
                <a:latin typeface="+mn-lt"/>
                <a:cs typeface="Times New Roman" panose="02020603050405020304" pitchFamily="18" charset="0"/>
              </a:rPr>
              <a:t>: </a:t>
            </a:r>
            <a:r>
              <a:rPr lang="ru-RU" sz="230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На </a:t>
            </a:r>
            <a:r>
              <a:rPr lang="ru-RU" sz="23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данный момент вопрос самостоятельного передвижения людей с ограниченными возможностями  стоит очень остро. В условиях современных городов зачастую затруднительно передвигаться даже здоровому человеку. Для людей с ограниченными возможностями с потерей нижней конечности или их параличом, который передвигается только в инвалидной коляске, часто эта задача оказывается непосильной.</a:t>
            </a:r>
          </a:p>
          <a:p>
            <a:pPr marL="274320" lvl="0" indent="-274320" algn="l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ru-RU" sz="23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В наше время </a:t>
            </a:r>
            <a:r>
              <a:rPr lang="ru-RU" sz="23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гироскутер</a:t>
            </a:r>
            <a:r>
              <a:rPr lang="ru-RU" sz="23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является новым видом транспортного движения. Но </a:t>
            </a:r>
            <a:r>
              <a:rPr lang="ru-RU" sz="2300" dirty="0" err="1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гироскутеры</a:t>
            </a:r>
            <a:r>
              <a:rPr lang="ru-RU" sz="23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не приспособлены для людей с ограниченными возможностями, необходимо провести мероприятия для стабилизации положения человека в них.</a:t>
            </a:r>
          </a:p>
          <a:p>
            <a:pPr algn="ctr"/>
            <a:r>
              <a:rPr lang="ru-RU" sz="2100" b="1" dirty="0" smtClean="0">
                <a:latin typeface="+mn-lt"/>
                <a:cs typeface="Times New Roman" panose="02020603050405020304" pitchFamily="18" charset="0"/>
              </a:rPr>
              <a:t>  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6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404664"/>
            <a:ext cx="8915400" cy="585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1268760"/>
            <a:ext cx="8915400" cy="48768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ru-RU" dirty="0" smtClean="0"/>
              <a:t> нами </a:t>
            </a:r>
            <a:r>
              <a:rPr lang="ru-RU" dirty="0"/>
              <a:t>изучена научно-техническая литература по теме </a:t>
            </a:r>
            <a:r>
              <a:rPr lang="ru-RU" dirty="0" smtClean="0"/>
              <a:t>исследования;</a:t>
            </a:r>
          </a:p>
          <a:p>
            <a:r>
              <a:rPr lang="ru-RU" dirty="0" smtClean="0"/>
              <a:t>разработаны план, </a:t>
            </a:r>
            <a:r>
              <a:rPr lang="ru-RU" dirty="0"/>
              <a:t>сделан </a:t>
            </a:r>
            <a:r>
              <a:rPr lang="ru-RU" dirty="0" smtClean="0"/>
              <a:t>эскиз конструкции; </a:t>
            </a:r>
          </a:p>
          <a:p>
            <a:r>
              <a:rPr lang="ru-RU" dirty="0" smtClean="0"/>
              <a:t>разработана </a:t>
            </a:r>
            <a:r>
              <a:rPr lang="ru-RU" dirty="0"/>
              <a:t>система </a:t>
            </a:r>
            <a:r>
              <a:rPr lang="ru-RU" dirty="0" smtClean="0"/>
              <a:t>управления;</a:t>
            </a:r>
          </a:p>
          <a:p>
            <a:r>
              <a:rPr lang="ru-RU" dirty="0" smtClean="0"/>
              <a:t>средство </a:t>
            </a:r>
            <a:r>
              <a:rPr lang="ru-RU" dirty="0"/>
              <a:t>передвижения собрано </a:t>
            </a:r>
            <a:r>
              <a:rPr lang="ru-RU" dirty="0" smtClean="0"/>
              <a:t>на </a:t>
            </a:r>
            <a:r>
              <a:rPr lang="ru-RU" dirty="0"/>
              <a:t>основе приспособления офисного кресла и изменения механизма </a:t>
            </a:r>
            <a:r>
              <a:rPr lang="ru-RU" dirty="0" err="1"/>
              <a:t>гироскутера</a:t>
            </a:r>
            <a:r>
              <a:rPr lang="ru-RU" dirty="0"/>
              <a:t>, которое будет обеспечивать людям с ограниченными возможностями комфортное передвижение  в условиях городско </a:t>
            </a:r>
            <a:r>
              <a:rPr lang="ru-RU" dirty="0" smtClean="0"/>
              <a:t>среды;</a:t>
            </a:r>
          </a:p>
          <a:p>
            <a:r>
              <a:rPr lang="ru-RU" dirty="0"/>
              <a:t>в</a:t>
            </a:r>
            <a:r>
              <a:rPr lang="ru-RU" dirty="0" smtClean="0"/>
              <a:t> результате испытания устранены недоработки.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Данная конструкция имеет ряд преимуществ - собрана из подручных средств без финансовых затрат, легко и быстро собирается, может маневрировать и может пользоваться спросом среди людей  ограниченными способностями в городских условиях.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12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836712"/>
            <a:ext cx="8928992" cy="525658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Объект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работы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–</a:t>
            </a:r>
            <a:r>
              <a:rPr lang="ru-RU" dirty="0">
                <a:cs typeface="Times New Roman" panose="02020603050405020304" pitchFamily="18" charset="0"/>
              </a:rPr>
              <a:t>средство</a:t>
            </a:r>
            <a:r>
              <a:rPr lang="ru-RU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передвижения для людей с ограниченными возможностями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Предмет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исследования </a:t>
            </a:r>
            <a:r>
              <a:rPr lang="ru-RU" b="1" dirty="0" smtClean="0">
                <a:cs typeface="Times New Roman" panose="02020603050405020304" pitchFamily="18" charset="0"/>
              </a:rPr>
              <a:t>- </a:t>
            </a:r>
            <a:r>
              <a:rPr lang="ru-RU" dirty="0" smtClean="0">
                <a:cs typeface="Times New Roman" panose="02020603050405020304" pitchFamily="18" charset="0"/>
              </a:rPr>
              <a:t>процесс </a:t>
            </a:r>
            <a:r>
              <a:rPr lang="ru-RU" dirty="0">
                <a:cs typeface="Times New Roman" panose="02020603050405020304" pitchFamily="18" charset="0"/>
              </a:rPr>
              <a:t>разработки приспособления для передвижения людей с ограниченными возможностями</a:t>
            </a:r>
            <a:r>
              <a:rPr lang="ru-RU" dirty="0" smtClean="0"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 smtClean="0"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Clr>
                <a:srgbClr val="93A299"/>
              </a:buClr>
              <a:buNone/>
            </a:pPr>
            <a:r>
              <a:rPr lang="ru-RU" b="1" dirty="0" smtClean="0">
                <a:solidFill>
                  <a:srgbClr val="C00000"/>
                </a:solidFill>
                <a:ea typeface="TimesNewRoman"/>
                <a:cs typeface="Times New Roman"/>
              </a:rPr>
              <a:t>Цель</a:t>
            </a: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работы состоит в разработке</a:t>
            </a:r>
            <a:r>
              <a:rPr lang="ru-RU" sz="2000" dirty="0">
                <a:solidFill>
                  <a:srgbClr val="292934"/>
                </a:solidFill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средство передвижения на основе приспособления офисного кресла и изменения механизма </a:t>
            </a:r>
            <a:r>
              <a:rPr lang="ru-RU" dirty="0" err="1">
                <a:solidFill>
                  <a:srgbClr val="000000"/>
                </a:solidFill>
                <a:ea typeface="TimesNewRoman"/>
                <a:cs typeface="Times New Roman"/>
              </a:rPr>
              <a:t>гироскутера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, которое будет обеспечивать людям с ограниченными возможностями комфортное передвижение  в </a:t>
            </a:r>
            <a:r>
              <a:rPr lang="ru-RU" dirty="0" err="1">
                <a:solidFill>
                  <a:srgbClr val="000000"/>
                </a:solidFill>
                <a:ea typeface="TimesNewRoman"/>
                <a:cs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 условиях городско среды</a:t>
            </a: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.</a:t>
            </a:r>
          </a:p>
          <a:p>
            <a:pPr lvl="0" indent="0" algn="just">
              <a:lnSpc>
                <a:spcPct val="115000"/>
              </a:lnSpc>
              <a:buClr>
                <a:srgbClr val="93A299"/>
              </a:buClr>
              <a:buNone/>
            </a:pPr>
            <a:endParaRPr lang="ru-RU" sz="2000" dirty="0">
              <a:solidFill>
                <a:srgbClr val="292934"/>
              </a:solidFill>
              <a:ea typeface="Calibri"/>
              <a:cs typeface="Times New Roman"/>
            </a:endParaRPr>
          </a:p>
          <a:p>
            <a:pPr lvl="0" indent="0" algn="just">
              <a:buClr>
                <a:srgbClr val="93A299"/>
              </a:buClr>
              <a:buNone/>
            </a:pPr>
            <a:r>
              <a:rPr lang="ru-RU" b="1" dirty="0">
                <a:solidFill>
                  <a:srgbClr val="C00000"/>
                </a:solidFill>
                <a:ea typeface="Times New Roman"/>
              </a:rPr>
              <a:t>Гипотеза:</a:t>
            </a:r>
            <a:r>
              <a:rPr lang="ru-RU" dirty="0">
                <a:solidFill>
                  <a:srgbClr val="C00000"/>
                </a:solidFill>
                <a:ea typeface="Times New Roman"/>
              </a:rPr>
              <a:t> </a:t>
            </a:r>
            <a:r>
              <a:rPr lang="ru-RU" dirty="0">
                <a:solidFill>
                  <a:srgbClr val="222222"/>
                </a:solidFill>
                <a:ea typeface="Times New Roman"/>
              </a:rPr>
              <a:t>если разработать средство передвижения на основе приспособления офисного кресла и изменения механизма </a:t>
            </a:r>
            <a:r>
              <a:rPr lang="ru-RU" dirty="0" err="1">
                <a:solidFill>
                  <a:srgbClr val="222222"/>
                </a:solidFill>
                <a:ea typeface="Times New Roman"/>
              </a:rPr>
              <a:t>гироскутера</a:t>
            </a:r>
            <a:r>
              <a:rPr lang="ru-RU" dirty="0">
                <a:solidFill>
                  <a:srgbClr val="222222"/>
                </a:solidFill>
                <a:ea typeface="Times New Roman"/>
              </a:rPr>
              <a:t>, то для людей с ограниченными возможностями передвижение будет более доступным в городских условиях.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9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512" y="404664"/>
            <a:ext cx="8915400" cy="6192688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000000"/>
              </a:solidFill>
              <a:latin typeface="Times New Roman"/>
              <a:ea typeface="TimesNewRoman"/>
              <a:cs typeface="Times New Roman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ea typeface="TimesNewRoman"/>
                <a:cs typeface="Times New Roman"/>
              </a:rPr>
              <a:t>Задачи</a:t>
            </a:r>
            <a:r>
              <a:rPr lang="ru-RU" dirty="0">
                <a:solidFill>
                  <a:srgbClr val="C00000"/>
                </a:solidFill>
                <a:ea typeface="TimesNewRoman"/>
                <a:cs typeface="Times New Roman"/>
              </a:rPr>
              <a:t>: </a:t>
            </a:r>
            <a:endParaRPr lang="ru-RU" dirty="0" smtClean="0">
              <a:solidFill>
                <a:srgbClr val="C00000"/>
              </a:solidFill>
              <a:ea typeface="TimesNewRoman"/>
              <a:cs typeface="Times New Roman"/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NewRoman"/>
                <a:cs typeface="Times New Roman"/>
              </a:rPr>
              <a:t>Обзор </a:t>
            </a:r>
            <a:r>
              <a:rPr lang="ru-RU" dirty="0">
                <a:ea typeface="TimesNewRoman"/>
                <a:cs typeface="Times New Roman"/>
              </a:rPr>
              <a:t>научно-технической литературы </a:t>
            </a:r>
            <a:r>
              <a:rPr lang="ru-RU" dirty="0" smtClean="0">
                <a:ea typeface="TimesNewRoman"/>
                <a:cs typeface="Times New Roman"/>
              </a:rPr>
              <a:t>и Интернет-ресурсов по </a:t>
            </a:r>
            <a:r>
              <a:rPr lang="ru-RU" dirty="0">
                <a:ea typeface="TimesNewRoman"/>
                <a:cs typeface="Times New Roman"/>
              </a:rPr>
              <a:t>теме.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NewRoman"/>
                <a:cs typeface="Times New Roman"/>
              </a:rPr>
              <a:t>Разработка </a:t>
            </a:r>
            <a:r>
              <a:rPr lang="ru-RU" dirty="0">
                <a:ea typeface="TimesNewRoman"/>
                <a:cs typeface="Times New Roman"/>
              </a:rPr>
              <a:t>плана, сметы, алгоритма </a:t>
            </a:r>
            <a:r>
              <a:rPr lang="ru-RU" dirty="0" smtClean="0">
                <a:ea typeface="TimesNewRoman"/>
                <a:cs typeface="Times New Roman"/>
              </a:rPr>
              <a:t>сборки.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NewRoman"/>
                <a:cs typeface="Times New Roman"/>
              </a:rPr>
              <a:t>Моделирование </a:t>
            </a:r>
            <a:r>
              <a:rPr lang="ru-RU" dirty="0">
                <a:ea typeface="TimesNewRoman"/>
                <a:cs typeface="Times New Roman"/>
              </a:rPr>
              <a:t>(разработка технической системы; разработка системы управления</a:t>
            </a:r>
            <a:r>
              <a:rPr lang="ru-RU" dirty="0" smtClean="0">
                <a:ea typeface="TimesNewRoman"/>
                <a:cs typeface="Times New Roman"/>
              </a:rPr>
              <a:t>). 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NewRoman"/>
                <a:cs typeface="Times New Roman"/>
              </a:rPr>
              <a:t>Сборка конструкции.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a typeface="TimesNewRoman"/>
                <a:cs typeface="Times New Roman"/>
              </a:rPr>
              <a:t>Заключение</a:t>
            </a: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.  </a:t>
            </a:r>
            <a:endParaRPr lang="ru-RU" sz="2000" dirty="0">
              <a:ea typeface="Calibri"/>
              <a:cs typeface="Times New Roman"/>
            </a:endParaRPr>
          </a:p>
          <a:p>
            <a:pPr marL="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ea typeface="TimesNewRoman"/>
                <a:cs typeface="Times New Roman"/>
              </a:rPr>
              <a:t>Методы </a:t>
            </a:r>
            <a:r>
              <a:rPr lang="ru-RU" b="1" dirty="0">
                <a:solidFill>
                  <a:srgbClr val="C00000"/>
                </a:solidFill>
                <a:ea typeface="TimesNewRoman"/>
                <a:cs typeface="Times New Roman"/>
              </a:rPr>
              <a:t>исследования: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изучение ресурсов технической</a:t>
            </a:r>
            <a:r>
              <a:rPr lang="ru-RU" b="1" dirty="0">
                <a:solidFill>
                  <a:srgbClr val="000000"/>
                </a:solidFill>
                <a:ea typeface="TimesNew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направленности,</a:t>
            </a:r>
            <a:r>
              <a:rPr lang="ru-RU" b="1" dirty="0">
                <a:solidFill>
                  <a:srgbClr val="000000"/>
                </a:solidFill>
                <a:ea typeface="TimesNew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наблюдение, сравнение, измерение, моделирование, конструирование.</a:t>
            </a:r>
            <a:endParaRPr lang="ru-RU" sz="2000" dirty="0">
              <a:ea typeface="Calibri"/>
              <a:cs typeface="Times New Roman"/>
            </a:endParaRPr>
          </a:p>
          <a:p>
            <a:pPr marL="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C00000"/>
                </a:solidFill>
                <a:ea typeface="TimesNewRoman"/>
                <a:cs typeface="Times New Roman"/>
              </a:rPr>
              <a:t>Новизна: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впервые сделана попытка создания средства передвижения на основе приспособления офисного кресла и изменения механизма </a:t>
            </a:r>
            <a:r>
              <a:rPr lang="ru-RU" dirty="0" err="1">
                <a:solidFill>
                  <a:srgbClr val="000000"/>
                </a:solidFill>
                <a:ea typeface="TimesNewRoman"/>
                <a:cs typeface="Times New Roman"/>
              </a:rPr>
              <a:t>гироскутера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. </a:t>
            </a:r>
            <a:endParaRPr lang="ru-RU" sz="2000" dirty="0">
              <a:ea typeface="Calibri"/>
              <a:cs typeface="Times New Roman"/>
            </a:endParaRPr>
          </a:p>
          <a:p>
            <a:pPr marL="0" indent="45720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C00000"/>
                </a:solidFill>
                <a:ea typeface="TimesNewRoman"/>
                <a:cs typeface="Times New Roman"/>
              </a:rPr>
              <a:t>Практическая значимость: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разработка средства передвижения на основе приспособления офисного кресла и изменения механизма </a:t>
            </a:r>
            <a:r>
              <a:rPr lang="ru-RU" dirty="0" err="1">
                <a:solidFill>
                  <a:srgbClr val="000000"/>
                </a:solidFill>
                <a:ea typeface="TimesNewRoman"/>
                <a:cs typeface="Times New Roman"/>
              </a:rPr>
              <a:t>гироскутера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 для людей с ограниченными возможностями в условиях городской среды.</a:t>
            </a:r>
            <a:endParaRPr lang="ru-RU" sz="2000" dirty="0"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endParaRPr lang="ru-RU" dirty="0">
              <a:ea typeface="Times New Roman"/>
            </a:endParaRPr>
          </a:p>
          <a:p>
            <a:pPr algn="just"/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764704"/>
            <a:ext cx="8915400" cy="5712296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ea typeface="TimesNewRoman"/>
                <a:cs typeface="Times New Roman"/>
              </a:rPr>
              <a:t>Описание работы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1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Работа начата </a:t>
            </a: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с составления плана сборки </a:t>
            </a: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конструкции.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solidFill>
                <a:srgbClr val="000000"/>
              </a:solidFill>
              <a:ea typeface="TimesNewRoman"/>
              <a:cs typeface="Times New Roman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ea typeface="TimesNewRoman"/>
                <a:cs typeface="Times New Roman"/>
              </a:rPr>
              <a:t>Этапы работы:</a:t>
            </a:r>
            <a:endParaRPr lang="ru-RU" sz="2000" b="1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выбор деталей и частей для сборки средства передвижения;</a:t>
            </a:r>
            <a:endParaRPr lang="ru-RU" sz="2000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моделирование (разработка технической системы; разработка системы управления); </a:t>
            </a:r>
            <a:endParaRPr lang="ru-RU" sz="2000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сборка конструкции;</a:t>
            </a:r>
            <a:endParaRPr lang="ru-RU" sz="2000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испытание технической системы;</a:t>
            </a:r>
            <a:endParaRPr lang="ru-RU" sz="2000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исправление технических недоработок;</a:t>
            </a:r>
            <a:endParaRPr lang="ru-RU" sz="2000" dirty="0">
              <a:ea typeface="Calibri"/>
              <a:cs typeface="Times New Roman"/>
            </a:endParaRPr>
          </a:p>
          <a:p>
            <a:pPr marL="457200" lvl="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ea typeface="TimesNewRoman"/>
                <a:cs typeface="Times New Roman"/>
              </a:rPr>
              <a:t>выводы по результатам </a:t>
            </a:r>
            <a:r>
              <a:rPr lang="ru-RU" dirty="0" smtClean="0">
                <a:solidFill>
                  <a:srgbClr val="000000"/>
                </a:solidFill>
                <a:ea typeface="TimesNewRoman"/>
                <a:cs typeface="Times New Roman"/>
              </a:rPr>
              <a:t>испытания.</a:t>
            </a:r>
            <a:endParaRPr lang="ru-RU" sz="2000" dirty="0"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72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1052736"/>
            <a:ext cx="5969868" cy="4896544"/>
          </a:xfrm>
        </p:spPr>
        <p:txBody>
          <a:bodyPr>
            <a:normAutofit/>
          </a:bodyPr>
          <a:lstStyle/>
          <a:p>
            <a:r>
              <a:rPr lang="ru-RU" dirty="0"/>
              <a:t>В качестве силового двигателя взяли </a:t>
            </a:r>
            <a:r>
              <a:rPr lang="ru-RU" dirty="0" err="1"/>
              <a:t>гироскутер</a:t>
            </a:r>
            <a:r>
              <a:rPr lang="ru-RU" dirty="0"/>
              <a:t> с радиусом колеса 26 см. При подборе материала для шасси были изучены деревянные черенки </a:t>
            </a:r>
            <a:r>
              <a:rPr lang="en-US" dirty="0"/>
              <a:t>d</a:t>
            </a:r>
            <a:r>
              <a:rPr lang="ru-RU" dirty="0"/>
              <a:t>=3см., пластиковые трубы </a:t>
            </a:r>
            <a:r>
              <a:rPr lang="en-US" dirty="0"/>
              <a:t>d</a:t>
            </a:r>
            <a:r>
              <a:rPr lang="ru-RU" dirty="0"/>
              <a:t>=3см., металлические трубы </a:t>
            </a:r>
            <a:r>
              <a:rPr lang="en-US" dirty="0"/>
              <a:t>d</a:t>
            </a:r>
            <a:r>
              <a:rPr lang="ru-RU" dirty="0"/>
              <a:t>= 40 мм и 372мм и металлические профильные трубы квадратного сечения со 352</a:t>
            </a:r>
            <a:r>
              <a:rPr lang="en-US" dirty="0"/>
              <a:t>x</a:t>
            </a:r>
            <a:r>
              <a:rPr lang="ru-RU" dirty="0"/>
              <a:t>25</a:t>
            </a:r>
            <a:r>
              <a:rPr lang="en-US" dirty="0"/>
              <a:t>x</a:t>
            </a:r>
            <a:r>
              <a:rPr lang="ru-RU" dirty="0"/>
              <a:t>25мм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Было решено сварить раму из металлических круглых и профильных труб</a:t>
            </a:r>
          </a:p>
        </p:txBody>
      </p:sp>
      <p:pic>
        <p:nvPicPr>
          <p:cNvPr id="2050" name="Picture 2" descr="C:\Users\comp10\Pictures\Рисунок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124"/>
          <a:stretch/>
        </p:blipFill>
        <p:spPr bwMode="auto">
          <a:xfrm>
            <a:off x="6537176" y="1196752"/>
            <a:ext cx="3025775" cy="4327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95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16496" y="908720"/>
            <a:ext cx="5537820" cy="546426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Сборка шасси была произведена при помощи ручной дуговой сварки металла плавящимся электродом. </a:t>
            </a:r>
            <a:endParaRPr lang="ru-RU" dirty="0" smtClean="0"/>
          </a:p>
          <a:p>
            <a:pPr lvl="0"/>
            <a:r>
              <a:rPr lang="ru-RU" dirty="0" smtClean="0"/>
              <a:t>Внешний </a:t>
            </a:r>
            <a:r>
              <a:rPr lang="ru-RU" dirty="0"/>
              <a:t>вид и размеры шасси представлены в техническом паспорте. </a:t>
            </a:r>
            <a:endParaRPr lang="ru-RU" dirty="0" smtClean="0"/>
          </a:p>
          <a:p>
            <a:pPr lvl="0"/>
            <a:r>
              <a:rPr lang="ru-RU" dirty="0" smtClean="0"/>
              <a:t>Старое </a:t>
            </a:r>
            <a:r>
              <a:rPr lang="ru-RU" dirty="0"/>
              <a:t>офисное кресло закреплено в специальной раме из тех же профильных труб, сваренной на шасси. На передней стороне шасси сварены подножки под углом 65° для удобного расположения ног сидящего.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980728"/>
            <a:ext cx="3168650" cy="4332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98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332656"/>
            <a:ext cx="8915400" cy="6549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Технический паспорт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181479"/>
              </p:ext>
            </p:extLst>
          </p:nvPr>
        </p:nvGraphicFramePr>
        <p:xfrm>
          <a:off x="992560" y="1484784"/>
          <a:ext cx="7920881" cy="4235164"/>
        </p:xfrm>
        <a:graphic>
          <a:graphicData uri="http://schemas.openxmlformats.org/drawingml/2006/table">
            <a:tbl>
              <a:tblPr firstRow="1" firstCol="1" bandRow="1"/>
              <a:tblGrid>
                <a:gridCol w="1524169"/>
                <a:gridCol w="2076232"/>
                <a:gridCol w="2720302"/>
                <a:gridCol w="1600178"/>
              </a:tblGrid>
              <a:tr h="342465">
                <a:tc gridSpan="2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196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параметры</a:t>
                      </a:r>
                      <a:endParaRPr lang="ru-RU" sz="1600" b="1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количество</a:t>
                      </a:r>
                      <a:endParaRPr lang="ru-RU" sz="1800" b="1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угольник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395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x25x25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мм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угольник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383x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20x20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мм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угольник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353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x20x20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мм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35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Колесо</a:t>
                      </a:r>
                      <a:endParaRPr lang="ru-RU" sz="1600" dirty="0" smtClean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D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=100мм,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шир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.- 26мм 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72072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угольник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31520" algn="l"/>
                        </a:tabLst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347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x25x25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мм 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угольник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352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x25x25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мм 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61695" algn="ctr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44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Железная труба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D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=40 мм, дл.-372мм 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7914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1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Железный привод для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гироскутера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230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25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x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4мм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шт.</a:t>
                      </a:r>
                      <a:endParaRPr lang="ru-RU" sz="18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56">
                <a:tc grid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Железная ручка управления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D=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20мм, 550мм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Комплект крепежа</a:t>
                      </a:r>
                      <a:endParaRPr lang="ru-RU" sz="160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4395" algn="l"/>
                        </a:tabLst>
                      </a:pPr>
                      <a:r>
                        <a:rPr lang="ru-RU" sz="1800"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Крепёж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Медный хомут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гироскутера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. 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357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x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30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x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algun Gothic"/>
                          <a:cs typeface="Times New Roman"/>
                        </a:rPr>
                        <a:t>1мм </a:t>
                      </a:r>
                      <a:endParaRPr lang="ru-RU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2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algun Gothic"/>
                          <a:cs typeface="Times New Roman"/>
                        </a:rPr>
                        <a:t>шт</a:t>
                      </a:r>
                      <a:endParaRPr lang="ru-RU" sz="1600" dirty="0">
                        <a:effectLst/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74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Передвижное средство на основе </a:t>
            </a:r>
            <a:r>
              <a:rPr lang="ru-RU" sz="2800" b="1" dirty="0" err="1" smtClean="0"/>
              <a:t>гироскутера</a:t>
            </a:r>
            <a:endParaRPr lang="ru-RU" sz="2800" b="1" dirty="0"/>
          </a:p>
        </p:txBody>
      </p:sp>
      <p:pic>
        <p:nvPicPr>
          <p:cNvPr id="3075" name="Picture 3" descr="C:\Users\comp10\Desktop\документы НИ\НПК Юный исследователь\2017-2018\рекомендации для РШБ\гироскутер\2017-12-05-PHOTO-0000000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592" y="1603503"/>
            <a:ext cx="2736304" cy="4864539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omp10\Desktop\документы НИ\НПК Юный исследователь\2017-2018\рекомендации для РШБ\гироскутер\2017-12-05-PHOTO-0000001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603503"/>
            <a:ext cx="2736304" cy="4864541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1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52" y="332656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Испытание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1261382"/>
            <a:ext cx="5393804" cy="4876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Скорость - 20км/час (скорость </a:t>
            </a:r>
            <a:r>
              <a:rPr lang="ru-RU" dirty="0"/>
              <a:t>передвижения зависит от веса </a:t>
            </a:r>
            <a:r>
              <a:rPr lang="ru-RU" dirty="0" smtClean="0"/>
              <a:t>человека). </a:t>
            </a:r>
          </a:p>
          <a:p>
            <a:r>
              <a:rPr lang="ru-RU" dirty="0" smtClean="0"/>
              <a:t>В </a:t>
            </a:r>
            <a:r>
              <a:rPr lang="ru-RU" dirty="0"/>
              <a:t>условиях школы нам не удалось развить максимальную скорость. </a:t>
            </a:r>
            <a:endParaRPr lang="ru-RU" dirty="0" smtClean="0"/>
          </a:p>
          <a:p>
            <a:r>
              <a:rPr lang="ru-RU" dirty="0" smtClean="0"/>
              <a:t>Управление </a:t>
            </a:r>
            <a:r>
              <a:rPr lang="ru-RU" dirty="0"/>
              <a:t>средством нам показалось легким, можно легко маневрировать в пространстве с площадью 3х3 м. </a:t>
            </a:r>
            <a:endParaRPr lang="ru-RU" dirty="0" smtClean="0"/>
          </a:p>
          <a:p>
            <a:r>
              <a:rPr lang="ru-RU" dirty="0" smtClean="0"/>
              <a:t>Заряд </a:t>
            </a:r>
            <a:r>
              <a:rPr lang="ru-RU" dirty="0"/>
              <a:t>аккумулятора </a:t>
            </a:r>
            <a:r>
              <a:rPr lang="ru-RU" dirty="0" err="1"/>
              <a:t>гироскутера</a:t>
            </a:r>
            <a:r>
              <a:rPr lang="ru-RU" dirty="0"/>
              <a:t> на 1,5 часа беспрерывной езды на маленькой скорости был истрачен не полностью.</a:t>
            </a:r>
          </a:p>
          <a:p>
            <a:endParaRPr lang="ru-RU" dirty="0"/>
          </a:p>
        </p:txBody>
      </p:sp>
      <p:pic>
        <p:nvPicPr>
          <p:cNvPr id="4098" name="Picture 2" descr="C:\Users\comp10\Desktop\документы НИ\НПК Юный исследователь\2017-2018\фото2\IMG_08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9" r="28630"/>
          <a:stretch/>
        </p:blipFill>
        <p:spPr bwMode="auto">
          <a:xfrm>
            <a:off x="6393159" y="1268760"/>
            <a:ext cx="304100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161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226</TotalTime>
  <Words>691</Words>
  <Application>Microsoft Office PowerPoint</Application>
  <PresentationFormat>Лист A4 (210x297 мм)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Технический паспорт</vt:lpstr>
      <vt:lpstr>Передвижное средство на основе гироскутера</vt:lpstr>
      <vt:lpstr>Испытание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kabinet5</dc:creator>
  <cp:lastModifiedBy>comp10</cp:lastModifiedBy>
  <cp:revision>38</cp:revision>
  <dcterms:created xsi:type="dcterms:W3CDTF">2017-11-23T09:19:45Z</dcterms:created>
  <dcterms:modified xsi:type="dcterms:W3CDTF">2017-12-26T02:34:30Z</dcterms:modified>
</cp:coreProperties>
</file>